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2E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78"/>
    <p:restoredTop sz="96327"/>
  </p:normalViewPr>
  <p:slideViewPr>
    <p:cSldViewPr snapToGrid="0" snapToObjects="1">
      <p:cViewPr varScale="1">
        <p:scale>
          <a:sx n="141" d="100"/>
          <a:sy n="141" d="100"/>
        </p:scale>
        <p:origin x="14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36581-99CA-B588-3940-FD30F2DB1F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8E753-9532-A17C-CD45-C33505FE9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F0EBF-F390-5B69-8C24-6E8DB5562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81698-2DB4-2490-A5A5-25084F688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91F87-14DD-D0B2-CD1A-A1720691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97320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174D7-8507-E0C0-8F74-8A7EC4E35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937F85-DBF4-A2A0-6DA3-2CDF742AEF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AA181-5BE3-ED60-7E56-10F966136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477C5-E75A-E25F-A3FC-8AB9816D7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D3DE6-B0FC-71D8-CB83-94E761624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042236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88D475-882A-7AD4-A4A5-469AC6F6CE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F9F25E-508D-31FF-F24E-3EC0EFA80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939C6-0E29-2551-002F-61390576F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0A82F-7D22-6AC2-07B4-3A0CD28B4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095A9-24DD-1113-CA85-119332756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369623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AC993-3790-DF12-F107-90C0F384E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106E9-465D-4236-4C02-F44551B20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8DFC6-F0EF-3514-9467-32B4D6E71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03301-3B10-99C3-2FBB-AB405F19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B7765-8F74-4E14-318F-EAC06DE1F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710169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84363-F6BF-02B8-01A0-06E732A7A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4A0C-2AEA-CDC8-F811-550646F03E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F4AC2-A0AC-6940-C2B6-73741B8F5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85F5D-D883-D06C-4FAE-A8F9A9294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A3639-F7EF-64DF-A63C-40BF23571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543874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331D2-1C22-D520-09F8-5317F86B7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45F41-0F8F-4C36-849C-B5C61A5600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B57F1-9EB5-33CE-DD0A-F95502E2BB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C10D5-69D9-D8CB-2595-47E36ED1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3C957-B373-CDE1-99E1-C0DBD2DD1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240BB-F969-A429-4FAB-8467FAF15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103852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4045B-3F4F-182D-3372-077588100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AF75-3A52-CEBF-EBC4-85C64258E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8291B-A81D-EBEC-66AB-D19D47775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55A41-A6AF-ED68-CFB6-9BBFE3D1E7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AD09B6-4374-41D3-6702-8DDECC06A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570585-643C-6323-C363-B710D17FE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187DF6-6D75-2B84-641A-61606DDE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F50FE9-F47E-2E0D-241C-EC9CA59C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13315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331BD-254E-B9C1-3CC6-177A623D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33A654-19B8-FC1F-045D-C3D2127D3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C6985-A8E0-C7C2-EC9C-FA0DE42A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2FB771-BDC1-E78F-54D1-06619007B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989305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F197CF-BDEF-1919-10E1-1390FB4B4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2B785C-81BB-3C5D-902A-0F5D092F5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283E6-5478-D885-364A-0EEEC9BEA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726463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22D2A-09E0-FE90-EEC5-BBD80F0D9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D6991-E1FB-D1C2-CA86-57762F64F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97BA45-14AC-70B6-3B87-CF607067C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6C960-AECD-8D43-52F0-9A7144585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1614D-2F05-5B2A-86F1-D40FE274E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D0BD0D-6AD6-B094-6223-B94752F8A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12558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26FE9-FEE3-2BA3-8F77-C900ADE2E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361502-DCDB-CA89-9F21-32BE6824A8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91E157-6EB0-5016-C8C1-AF2A8D066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8DAD2-EFAE-EFFA-F104-B3134A31D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B0A20F-3DAE-200A-C908-B88294AE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BD2AAC-8DFC-4042-C95E-B7D9B4442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687623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C298EA-E2C2-4C23-F5F4-3A7C424DB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5445B-4607-84BE-80A8-95753D5D8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33740-566C-6559-9FFD-202C07CA0D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A4569-4913-5449-AC8A-DD1ED4EF8E2A}" type="datetimeFigureOut">
              <a:rPr lang="en-BG" smtClean="0"/>
              <a:t>16.06.22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13A3B-B1F0-F823-ACC9-F98407A227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5CDA3-264D-C367-F268-5B38569E75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0D655-044B-4947-8B92-BFF180234AAA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707569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ksandar-petrov/unwe-rent-a-car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0B9FCB10-F0A9-A106-EE18-3A63672DC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367" y="1271832"/>
            <a:ext cx="4067633" cy="40768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8CFA9A-2260-8F17-24F2-CF4A1EEA49E9}"/>
              </a:ext>
            </a:extLst>
          </p:cNvPr>
          <p:cNvSpPr txBox="1"/>
          <p:nvPr/>
        </p:nvSpPr>
        <p:spPr>
          <a:xfrm>
            <a:off x="6739458" y="2956297"/>
            <a:ext cx="4167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G" sz="4000" dirty="0">
                <a:solidFill>
                  <a:srgbClr val="A22E43"/>
                </a:solidFill>
                <a:latin typeface="Bahnschrift" panose="020B0502040204020203" pitchFamily="34" charset="0"/>
              </a:rPr>
              <a:t>UNWE Rent a Car</a:t>
            </a:r>
            <a:endParaRPr lang="bg-BG" sz="40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5989A6-A549-3DE9-22F7-05AB28A8E076}"/>
              </a:ext>
            </a:extLst>
          </p:cNvPr>
          <p:cNvSpPr txBox="1"/>
          <p:nvPr/>
        </p:nvSpPr>
        <p:spPr>
          <a:xfrm>
            <a:off x="7714867" y="5581867"/>
            <a:ext cx="4167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Александър Петров </a:t>
            </a:r>
          </a:p>
          <a:p>
            <a:pPr algn="r"/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Фак. № 18118010</a:t>
            </a:r>
            <a:endParaRPr lang="en-BG" sz="32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A157B2-6A65-203D-5921-E5A93DD3ED4B}"/>
              </a:ext>
            </a:extLst>
          </p:cNvPr>
          <p:cNvSpPr txBox="1"/>
          <p:nvPr/>
        </p:nvSpPr>
        <p:spPr>
          <a:xfrm>
            <a:off x="3587299" y="198915"/>
            <a:ext cx="5017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A22E43"/>
                </a:solidFill>
                <a:latin typeface="Bahnschrift" panose="020B0502040204020203" pitchFamily="34" charset="0"/>
              </a:rPr>
              <a:t>Бизнес 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68047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AC108B-11D5-5EEC-9B39-83A25F621E8E}"/>
              </a:ext>
            </a:extLst>
          </p:cNvPr>
          <p:cNvSpPr txBox="1"/>
          <p:nvPr/>
        </p:nvSpPr>
        <p:spPr>
          <a:xfrm>
            <a:off x="3781763" y="4030977"/>
            <a:ext cx="49368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След успешно създаване потребителят бива прехвърлен към страницата на автомобила, където вижда неговите детайли, както и бутон за редакция.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Picture 3" descr="A picture containing text, car&#10;&#10;Description automatically generated">
            <a:extLst>
              <a:ext uri="{FF2B5EF4-FFF2-40B4-BE49-F238E27FC236}">
                <a16:creationId xmlns:a16="http://schemas.microsoft.com/office/drawing/2014/main" id="{BE94A086-B4A0-D212-1C2B-40640F90D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95139"/>
            <a:ext cx="1219200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67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AC108B-11D5-5EEC-9B39-83A25F621E8E}"/>
              </a:ext>
            </a:extLst>
          </p:cNvPr>
          <p:cNvSpPr txBox="1"/>
          <p:nvPr/>
        </p:nvSpPr>
        <p:spPr>
          <a:xfrm>
            <a:off x="3627581" y="4502925"/>
            <a:ext cx="49368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Както и точната локация за вземане на автомобила от </a:t>
            </a:r>
            <a:r>
              <a:rPr lang="en-US" sz="2800" dirty="0">
                <a:solidFill>
                  <a:srgbClr val="A22E43"/>
                </a:solidFill>
                <a:latin typeface="Bahnschrift" panose="020B0502040204020203" pitchFamily="34" charset="0"/>
              </a:rPr>
              <a:t>Google Maps.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35F3C6F-4B14-CB4E-7B81-2E8679FBB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067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AC108B-11D5-5EEC-9B39-83A25F621E8E}"/>
              </a:ext>
            </a:extLst>
          </p:cNvPr>
          <p:cNvSpPr txBox="1"/>
          <p:nvPr/>
        </p:nvSpPr>
        <p:spPr>
          <a:xfrm>
            <a:off x="2460261" y="4669597"/>
            <a:ext cx="72714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Екран </a:t>
            </a:r>
            <a:r>
              <a:rPr lang="en-US" sz="2800" dirty="0">
                <a:solidFill>
                  <a:srgbClr val="A22E43"/>
                </a:solidFill>
                <a:latin typeface="Bahnschrift" panose="020B0502040204020203" pitchFamily="34" charset="0"/>
              </a:rPr>
              <a:t>Explore </a:t>
            </a:r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служи за разглеждане на актуални обяви. В случай, че потребител иска да научи повече за дадена такава, може да натисне бутон </a:t>
            </a:r>
            <a:r>
              <a:rPr lang="en-US" sz="2800" dirty="0">
                <a:solidFill>
                  <a:srgbClr val="A22E43"/>
                </a:solidFill>
                <a:latin typeface="Bahnschrift" panose="020B0502040204020203" pitchFamily="34" charset="0"/>
              </a:rPr>
              <a:t>Details.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Picture 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BE31D842-8741-4CC2-97E5-300991784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29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72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AC108B-11D5-5EEC-9B39-83A25F621E8E}"/>
              </a:ext>
            </a:extLst>
          </p:cNvPr>
          <p:cNvSpPr txBox="1"/>
          <p:nvPr/>
        </p:nvSpPr>
        <p:spPr>
          <a:xfrm>
            <a:off x="2460260" y="4555178"/>
            <a:ext cx="72714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В екрана е имплементиран и филтър за търсене, който помага значително при намирането на автомобил с конкретни изисквания.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BD16285A-1841-45D1-53B9-15060C13F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406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177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AC108B-11D5-5EEC-9B39-83A25F621E8E}"/>
              </a:ext>
            </a:extLst>
          </p:cNvPr>
          <p:cNvSpPr txBox="1"/>
          <p:nvPr/>
        </p:nvSpPr>
        <p:spPr>
          <a:xfrm>
            <a:off x="1983504" y="1228397"/>
            <a:ext cx="27459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Потребител може да кандидатства да наеме даден автомобил чрез натискането на бутон </a:t>
            </a:r>
            <a:r>
              <a:rPr lang="en-US" sz="2800" dirty="0">
                <a:solidFill>
                  <a:srgbClr val="A22E43"/>
                </a:solidFill>
                <a:latin typeface="Bahnschrift" panose="020B0502040204020203" pitchFamily="34" charset="0"/>
              </a:rPr>
              <a:t>Request Rental.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Picture 3" descr="A picture containing text, bus, electronics&#10;&#10;Description automatically generated">
            <a:extLst>
              <a:ext uri="{FF2B5EF4-FFF2-40B4-BE49-F238E27FC236}">
                <a16:creationId xmlns:a16="http://schemas.microsoft.com/office/drawing/2014/main" id="{B64A91F7-AFF7-30E8-E6B8-93272CF4A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2766" y="0"/>
            <a:ext cx="6379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908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504FB25B-CE10-3417-EA2C-DDF827EC0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9152" y="0"/>
            <a:ext cx="505284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C6FB4D-CE8C-6714-CB2A-C61FC438E713}"/>
              </a:ext>
            </a:extLst>
          </p:cNvPr>
          <p:cNvSpPr txBox="1"/>
          <p:nvPr/>
        </p:nvSpPr>
        <p:spPr>
          <a:xfrm>
            <a:off x="2336427" y="1874728"/>
            <a:ext cx="410861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В последствие се отваря модал с форма за попълване на период от дати, за които да бъде наемът на превозното средство.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656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6FB4D-CE8C-6714-CB2A-C61FC438E713}"/>
              </a:ext>
            </a:extLst>
          </p:cNvPr>
          <p:cNvSpPr txBox="1"/>
          <p:nvPr/>
        </p:nvSpPr>
        <p:spPr>
          <a:xfrm>
            <a:off x="2498659" y="3839919"/>
            <a:ext cx="76039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След натискането на бутон </a:t>
            </a:r>
            <a:r>
              <a:rPr lang="en-US" sz="2800" dirty="0">
                <a:solidFill>
                  <a:srgbClr val="A22E43"/>
                </a:solidFill>
                <a:latin typeface="Bahnschrift" panose="020B0502040204020203" pitchFamily="34" charset="0"/>
              </a:rPr>
              <a:t>Send Request </a:t>
            </a:r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потребителят е препратен към панела за наеми. Там се вижда, че е направена заявка за наем и е в процес на обработка.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9711074-07EF-3F95-3DE1-A08C7B5F3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89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446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6FB4D-CE8C-6714-CB2A-C61FC438E713}"/>
              </a:ext>
            </a:extLst>
          </p:cNvPr>
          <p:cNvSpPr txBox="1"/>
          <p:nvPr/>
        </p:nvSpPr>
        <p:spPr>
          <a:xfrm>
            <a:off x="2498659" y="3839919"/>
            <a:ext cx="76039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Когато собственикът на обява влезе в панела за наеми, в подраздел панел за собственици, той ще види заявката и съответно може да вземе решение да я приеме или откаже.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F10F056-DD38-42CC-99B5-D1817D1C3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78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6FB4D-CE8C-6714-CB2A-C61FC438E713}"/>
              </a:ext>
            </a:extLst>
          </p:cNvPr>
          <p:cNvSpPr txBox="1"/>
          <p:nvPr/>
        </p:nvSpPr>
        <p:spPr>
          <a:xfrm>
            <a:off x="2498659" y="4246542"/>
            <a:ext cx="76039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Във всеки случай се пита за потвърждение за неговото решение чрез модал.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7A12426-CA84-5DB5-E287-61528A329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552" y="0"/>
            <a:ext cx="87122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14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6FB4D-CE8C-6714-CB2A-C61FC438E713}"/>
              </a:ext>
            </a:extLst>
          </p:cNvPr>
          <p:cNvSpPr txBox="1"/>
          <p:nvPr/>
        </p:nvSpPr>
        <p:spPr>
          <a:xfrm>
            <a:off x="2454414" y="4060724"/>
            <a:ext cx="76039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При приемане на заявката, статусът й се променя в ЗАПОЧНАЛ. След изтичането на последния ден на наема системата автоматично я променя в ЗАВЪРШЕН.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751745A-B715-4C85-1C58-7809A3501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07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358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7090E-DB40-574C-BE35-46EBEDD059BC}"/>
              </a:ext>
            </a:extLst>
          </p:cNvPr>
          <p:cNvSpPr txBox="1"/>
          <p:nvPr/>
        </p:nvSpPr>
        <p:spPr>
          <a:xfrm>
            <a:off x="4017065" y="208677"/>
            <a:ext cx="41578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A22E43"/>
                </a:solidFill>
                <a:latin typeface="Bahnschrift" panose="020B0502040204020203" pitchFamily="34" charset="0"/>
              </a:rPr>
              <a:t>Бизнес проблем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914462-96C6-476C-F60F-DCFB7B9D1D76}"/>
              </a:ext>
            </a:extLst>
          </p:cNvPr>
          <p:cNvSpPr txBox="1"/>
          <p:nvPr/>
        </p:nvSpPr>
        <p:spPr>
          <a:xfrm>
            <a:off x="5019305" y="1583038"/>
            <a:ext cx="513327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На територията на България липсва платформа, която да бъде посредник между хора с излишен автомобил, който да искат да отдадат под наем и наематели.</a:t>
            </a:r>
            <a:endParaRPr lang="en-BG" sz="32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3" name="Picture 2" descr="Young businessman hand on head">
            <a:extLst>
              <a:ext uri="{FF2B5EF4-FFF2-40B4-BE49-F238E27FC236}">
                <a16:creationId xmlns:a16="http://schemas.microsoft.com/office/drawing/2014/main" id="{88D20DCA-B8C1-0199-E961-C88610973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739" y="1294733"/>
            <a:ext cx="1938208" cy="4608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2108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6FB4D-CE8C-6714-CB2A-C61FC438E713}"/>
              </a:ext>
            </a:extLst>
          </p:cNvPr>
          <p:cNvSpPr txBox="1"/>
          <p:nvPr/>
        </p:nvSpPr>
        <p:spPr>
          <a:xfrm>
            <a:off x="2294007" y="4665408"/>
            <a:ext cx="76039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solidFill>
                  <a:srgbClr val="A22E43"/>
                </a:solidFill>
                <a:latin typeface="Bahnschrift" panose="020B0502040204020203" pitchFamily="34" charset="0"/>
              </a:rPr>
              <a:t>В администраторския панел, се вижда в реално време колко е приходът от приложението по формулата: комисионна * сума от завършени наеми. Направена е и функционалност за експортиране на потребители, коли и наеми.</a:t>
            </a:r>
            <a:endParaRPr lang="en-BG" sz="24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B844765-AD0A-361A-5823-4472450D37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560"/>
          <a:stretch/>
        </p:blipFill>
        <p:spPr>
          <a:xfrm>
            <a:off x="0" y="3276"/>
            <a:ext cx="12192000" cy="449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3293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CAF787-A6A0-8A9A-1777-0A202BE5A4C8}"/>
              </a:ext>
            </a:extLst>
          </p:cNvPr>
          <p:cNvSpPr txBox="1"/>
          <p:nvPr/>
        </p:nvSpPr>
        <p:spPr>
          <a:xfrm>
            <a:off x="991752" y="2459504"/>
            <a:ext cx="27945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A22E43"/>
                </a:solidFill>
                <a:latin typeface="Bahnschrift" panose="020B0502040204020203" pitchFamily="34" charset="0"/>
              </a:rPr>
              <a:t>Схема на базата данни</a:t>
            </a:r>
          </a:p>
        </p:txBody>
      </p:sp>
      <p:pic>
        <p:nvPicPr>
          <p:cNvPr id="3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6412CD44-9960-1D83-D8BD-2F8507238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202" y="0"/>
            <a:ext cx="80527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600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35A424-20F3-9C72-74CF-E528899F0C06}"/>
              </a:ext>
            </a:extLst>
          </p:cNvPr>
          <p:cNvSpPr txBox="1"/>
          <p:nvPr/>
        </p:nvSpPr>
        <p:spPr>
          <a:xfrm>
            <a:off x="4490773" y="228934"/>
            <a:ext cx="3210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A22E43"/>
                </a:solidFill>
                <a:latin typeface="Bahnschrift" panose="020B0502040204020203" pitchFamily="34" charset="0"/>
              </a:rPr>
              <a:t>Архитектура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822465B-45EE-C37D-C61F-831835C7C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52" y="2366257"/>
            <a:ext cx="10985277" cy="281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828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8C98B3-F830-C656-327A-7269C5130D0F}"/>
              </a:ext>
            </a:extLst>
          </p:cNvPr>
          <p:cNvSpPr txBox="1"/>
          <p:nvPr/>
        </p:nvSpPr>
        <p:spPr>
          <a:xfrm>
            <a:off x="6096000" y="2001718"/>
            <a:ext cx="383484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Развитието на проекта от самото му начало може да бъде проследено в</a:t>
            </a:r>
            <a:endParaRPr lang="en-BG" sz="32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29920C4-4C48-8118-5853-09591FE54021}"/>
              </a:ext>
            </a:extLst>
          </p:cNvPr>
          <p:cNvSpPr/>
          <p:nvPr/>
        </p:nvSpPr>
        <p:spPr>
          <a:xfrm>
            <a:off x="2997723" y="2033240"/>
            <a:ext cx="2704530" cy="2704530"/>
          </a:xfrm>
          <a:custGeom>
            <a:avLst/>
            <a:gdLst>
              <a:gd name="connsiteX0" fmla="*/ 238635 w 2704530"/>
              <a:gd name="connsiteY0" fmla="*/ 0 h 2704530"/>
              <a:gd name="connsiteX1" fmla="*/ 0 w 2704530"/>
              <a:gd name="connsiteY1" fmla="*/ 0 h 2704530"/>
              <a:gd name="connsiteX2" fmla="*/ 0 w 2704530"/>
              <a:gd name="connsiteY2" fmla="*/ 2704531 h 2704530"/>
              <a:gd name="connsiteX3" fmla="*/ 2704531 w 2704530"/>
              <a:gd name="connsiteY3" fmla="*/ 2704531 h 2704530"/>
              <a:gd name="connsiteX4" fmla="*/ 2704531 w 2704530"/>
              <a:gd name="connsiteY4" fmla="*/ 2465896 h 2704530"/>
              <a:gd name="connsiteX5" fmla="*/ 238635 w 2704530"/>
              <a:gd name="connsiteY5" fmla="*/ 2465896 h 2704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4530" h="2704530">
                <a:moveTo>
                  <a:pt x="238635" y="0"/>
                </a:moveTo>
                <a:lnTo>
                  <a:pt x="0" y="0"/>
                </a:lnTo>
                <a:lnTo>
                  <a:pt x="0" y="2704531"/>
                </a:lnTo>
                <a:lnTo>
                  <a:pt x="2704531" y="2704531"/>
                </a:lnTo>
                <a:lnTo>
                  <a:pt x="2704531" y="2465896"/>
                </a:lnTo>
                <a:lnTo>
                  <a:pt x="238635" y="2465896"/>
                </a:lnTo>
                <a:close/>
              </a:path>
            </a:pathLst>
          </a:custGeom>
          <a:solidFill>
            <a:srgbClr val="A22E43"/>
          </a:solidFill>
          <a:ln w="39688" cap="flat">
            <a:noFill/>
            <a:prstDash val="solid"/>
            <a:miter/>
          </a:ln>
        </p:spPr>
        <p:txBody>
          <a:bodyPr rtlCol="0" anchor="ctr"/>
          <a:lstStyle/>
          <a:p>
            <a:endParaRPr lang="en-BG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3A378CD-E0E9-8887-9CF0-AB641F9B6E9D}"/>
              </a:ext>
            </a:extLst>
          </p:cNvPr>
          <p:cNvSpPr/>
          <p:nvPr/>
        </p:nvSpPr>
        <p:spPr>
          <a:xfrm>
            <a:off x="3391470" y="2709372"/>
            <a:ext cx="2310782" cy="1356242"/>
          </a:xfrm>
          <a:custGeom>
            <a:avLst/>
            <a:gdLst>
              <a:gd name="connsiteX0" fmla="*/ 1674423 w 2310782"/>
              <a:gd name="connsiteY0" fmla="*/ 0 h 1356242"/>
              <a:gd name="connsiteX1" fmla="*/ 1909081 w 2310782"/>
              <a:gd name="connsiteY1" fmla="*/ 234658 h 1356242"/>
              <a:gd name="connsiteX2" fmla="*/ 1594878 w 2310782"/>
              <a:gd name="connsiteY2" fmla="*/ 548861 h 1356242"/>
              <a:gd name="connsiteX3" fmla="*/ 1356243 w 2310782"/>
              <a:gd name="connsiteY3" fmla="*/ 310226 h 1356242"/>
              <a:gd name="connsiteX4" fmla="*/ 958518 w 2310782"/>
              <a:gd name="connsiteY4" fmla="*/ 707951 h 1356242"/>
              <a:gd name="connsiteX5" fmla="*/ 719882 w 2310782"/>
              <a:gd name="connsiteY5" fmla="*/ 469316 h 1356242"/>
              <a:gd name="connsiteX6" fmla="*/ 0 w 2310782"/>
              <a:gd name="connsiteY6" fmla="*/ 1189198 h 1356242"/>
              <a:gd name="connsiteX7" fmla="*/ 167045 w 2310782"/>
              <a:gd name="connsiteY7" fmla="*/ 1356243 h 1356242"/>
              <a:gd name="connsiteX8" fmla="*/ 719882 w 2310782"/>
              <a:gd name="connsiteY8" fmla="*/ 803405 h 1356242"/>
              <a:gd name="connsiteX9" fmla="*/ 958518 w 2310782"/>
              <a:gd name="connsiteY9" fmla="*/ 1042040 h 1356242"/>
              <a:gd name="connsiteX10" fmla="*/ 1356243 w 2310782"/>
              <a:gd name="connsiteY10" fmla="*/ 644315 h 1356242"/>
              <a:gd name="connsiteX11" fmla="*/ 1594878 w 2310782"/>
              <a:gd name="connsiteY11" fmla="*/ 882950 h 1356242"/>
              <a:gd name="connsiteX12" fmla="*/ 2076125 w 2310782"/>
              <a:gd name="connsiteY12" fmla="*/ 401702 h 1356242"/>
              <a:gd name="connsiteX13" fmla="*/ 2310783 w 2310782"/>
              <a:gd name="connsiteY13" fmla="*/ 636360 h 1356242"/>
              <a:gd name="connsiteX14" fmla="*/ 2310783 w 2310782"/>
              <a:gd name="connsiteY14" fmla="*/ 0 h 1356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310782" h="1356242">
                <a:moveTo>
                  <a:pt x="1674423" y="0"/>
                </a:moveTo>
                <a:lnTo>
                  <a:pt x="1909081" y="234658"/>
                </a:lnTo>
                <a:lnTo>
                  <a:pt x="1594878" y="548861"/>
                </a:lnTo>
                <a:lnTo>
                  <a:pt x="1356243" y="310226"/>
                </a:lnTo>
                <a:lnTo>
                  <a:pt x="958518" y="707951"/>
                </a:lnTo>
                <a:lnTo>
                  <a:pt x="719882" y="469316"/>
                </a:lnTo>
                <a:lnTo>
                  <a:pt x="0" y="1189198"/>
                </a:lnTo>
                <a:lnTo>
                  <a:pt x="167045" y="1356243"/>
                </a:lnTo>
                <a:lnTo>
                  <a:pt x="719882" y="803405"/>
                </a:lnTo>
                <a:lnTo>
                  <a:pt x="958518" y="1042040"/>
                </a:lnTo>
                <a:lnTo>
                  <a:pt x="1356243" y="644315"/>
                </a:lnTo>
                <a:lnTo>
                  <a:pt x="1594878" y="882950"/>
                </a:lnTo>
                <a:lnTo>
                  <a:pt x="2076125" y="401702"/>
                </a:lnTo>
                <a:lnTo>
                  <a:pt x="2310783" y="636360"/>
                </a:lnTo>
                <a:lnTo>
                  <a:pt x="2310783" y="0"/>
                </a:lnTo>
                <a:close/>
              </a:path>
            </a:pathLst>
          </a:custGeom>
          <a:solidFill>
            <a:srgbClr val="A22E43"/>
          </a:solidFill>
          <a:ln w="39688" cap="flat">
            <a:noFill/>
            <a:prstDash val="solid"/>
            <a:miter/>
          </a:ln>
        </p:spPr>
        <p:txBody>
          <a:bodyPr rtlCol="0" anchor="ctr"/>
          <a:lstStyle/>
          <a:p>
            <a:endParaRPr lang="en-BG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4007F4-BF2E-BD67-82A8-E86550364AF1}"/>
              </a:ext>
            </a:extLst>
          </p:cNvPr>
          <p:cNvSpPr txBox="1"/>
          <p:nvPr/>
        </p:nvSpPr>
        <p:spPr>
          <a:xfrm>
            <a:off x="6095999" y="3993680"/>
            <a:ext cx="2526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Bahnschrift" panose="020B0502040204020203" pitchFamily="34" charset="0"/>
                <a:hlinkClick r:id="rId2"/>
              </a:rPr>
              <a:t>Github.</a:t>
            </a:r>
            <a:endParaRPr lang="en-BG" sz="6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746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Young businessman holding sign smiling">
            <a:extLst>
              <a:ext uri="{FF2B5EF4-FFF2-40B4-BE49-F238E27FC236}">
                <a16:creationId xmlns:a16="http://schemas.microsoft.com/office/drawing/2014/main" id="{AF587FCF-1B4C-A413-8CB1-FE4CF6B0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757"/>
          <a:stretch/>
        </p:blipFill>
        <p:spPr>
          <a:xfrm>
            <a:off x="3356265" y="171450"/>
            <a:ext cx="5690171" cy="6686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8C98B3-F830-C656-327A-7269C5130D0F}"/>
              </a:ext>
            </a:extLst>
          </p:cNvPr>
          <p:cNvSpPr txBox="1"/>
          <p:nvPr/>
        </p:nvSpPr>
        <p:spPr>
          <a:xfrm>
            <a:off x="3754001" y="3429000"/>
            <a:ext cx="48946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4400" dirty="0">
                <a:solidFill>
                  <a:srgbClr val="A22E43"/>
                </a:solidFill>
                <a:latin typeface="Bahnschrift" panose="020B0502040204020203" pitchFamily="34" charset="0"/>
              </a:rPr>
              <a:t>Благодаря Ви за вниманието!</a:t>
            </a:r>
            <a:endParaRPr lang="en-BG" sz="44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089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914462-96C6-476C-F60F-DCFB7B9D1D76}"/>
              </a:ext>
            </a:extLst>
          </p:cNvPr>
          <p:cNvSpPr txBox="1"/>
          <p:nvPr/>
        </p:nvSpPr>
        <p:spPr>
          <a:xfrm>
            <a:off x="4922349" y="2397948"/>
            <a:ext cx="51332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Този проект е именно имплементацията на този пропуск на българския пазар. </a:t>
            </a:r>
            <a:endParaRPr lang="en-BG" sz="32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Picture 3" descr="Businessman cheering with two hands">
            <a:extLst>
              <a:ext uri="{FF2B5EF4-FFF2-40B4-BE49-F238E27FC236}">
                <a16:creationId xmlns:a16="http://schemas.microsoft.com/office/drawing/2014/main" id="{890EE2A4-CE36-E1D7-CB51-929713E63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033" y="1060704"/>
            <a:ext cx="1774942" cy="434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949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35A424-20F3-9C72-74CF-E528899F0C06}"/>
              </a:ext>
            </a:extLst>
          </p:cNvPr>
          <p:cNvSpPr txBox="1"/>
          <p:nvPr/>
        </p:nvSpPr>
        <p:spPr>
          <a:xfrm>
            <a:off x="4017064" y="208677"/>
            <a:ext cx="5340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A22E43"/>
                </a:solidFill>
                <a:latin typeface="Bahnschrift" panose="020B0502040204020203" pitchFamily="34" charset="0"/>
              </a:rPr>
              <a:t>Проучени конкуренти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2FE736-E854-4533-18E5-E3379C486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564" y="1287965"/>
            <a:ext cx="27940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4026F5-4A7C-3716-D441-72C3BF004789}"/>
              </a:ext>
            </a:extLst>
          </p:cNvPr>
          <p:cNvSpPr txBox="1"/>
          <p:nvPr/>
        </p:nvSpPr>
        <p:spPr>
          <a:xfrm>
            <a:off x="1761564" y="2590050"/>
            <a:ext cx="45687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A22E43"/>
                </a:solidFill>
                <a:latin typeface="Bahnschrift" panose="020B0502040204020203" pitchFamily="34" charset="0"/>
              </a:rPr>
              <a:t>Turo </a:t>
            </a:r>
            <a:r>
              <a:rPr lang="bg-BG" sz="2400" dirty="0">
                <a:solidFill>
                  <a:srgbClr val="A22E43"/>
                </a:solidFill>
                <a:latin typeface="Bahnschrift" panose="020B0502040204020203" pitchFamily="34" charset="0"/>
              </a:rPr>
              <a:t>е американска компания за споделяне на автомобили , базирана в Сан Франциско , САЩ. Компанията позволява на собствениците на частни автомобили да наемат своите превозни средства чрез онлайн и мобилен интерфейс в над 56 държави.</a:t>
            </a:r>
            <a:endParaRPr lang="en-BG" sz="24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890068-00A3-D586-6475-E874BAAEB6B2}"/>
              </a:ext>
            </a:extLst>
          </p:cNvPr>
          <p:cNvSpPr txBox="1"/>
          <p:nvPr/>
        </p:nvSpPr>
        <p:spPr>
          <a:xfrm>
            <a:off x="7101859" y="2585788"/>
            <a:ext cx="45687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>
                <a:solidFill>
                  <a:srgbClr val="A22E43"/>
                </a:solidFill>
                <a:latin typeface="Bahnschrift" panose="020B0502040204020203" pitchFamily="34" charset="0"/>
              </a:rPr>
              <a:t>Getaround </a:t>
            </a:r>
            <a:r>
              <a:rPr lang="bg-BG" sz="2400" dirty="0">
                <a:solidFill>
                  <a:srgbClr val="A22E43"/>
                </a:solidFill>
                <a:latin typeface="Bahnschrift" panose="020B0502040204020203" pitchFamily="34" charset="0"/>
              </a:rPr>
              <a:t>е онлайн услуга за споделяне на автомобили или </a:t>
            </a:r>
            <a:r>
              <a:rPr lang="en-GB" sz="2400" dirty="0">
                <a:solidFill>
                  <a:srgbClr val="A22E43"/>
                </a:solidFill>
                <a:latin typeface="Bahnschrift" panose="020B0502040204020203" pitchFamily="34" charset="0"/>
              </a:rPr>
              <a:t>peer-to-peer </a:t>
            </a:r>
            <a:r>
              <a:rPr lang="bg-BG" sz="2400" dirty="0">
                <a:solidFill>
                  <a:srgbClr val="A22E43"/>
                </a:solidFill>
                <a:latin typeface="Bahnschrift" panose="020B0502040204020203" pitchFamily="34" charset="0"/>
              </a:rPr>
              <a:t>услуга за споделяне на автомобили, която свързва шофьори, които трябва да резервират автомобили, със собственици на автомобили, които споделят колите си в замяна на плащане.</a:t>
            </a:r>
            <a:endParaRPr lang="en-BG" sz="24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13EE722-43F2-2F76-4138-036EF4F3E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975" y="1343413"/>
            <a:ext cx="3759200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6235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35A424-20F3-9C72-74CF-E528899F0C06}"/>
              </a:ext>
            </a:extLst>
          </p:cNvPr>
          <p:cNvSpPr txBox="1"/>
          <p:nvPr/>
        </p:nvSpPr>
        <p:spPr>
          <a:xfrm>
            <a:off x="4126574" y="273385"/>
            <a:ext cx="4349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A22E43"/>
                </a:solidFill>
                <a:latin typeface="Bahnschrift" panose="020B0502040204020203" pitchFamily="34" charset="0"/>
              </a:rPr>
              <a:t>Основни изводи</a:t>
            </a:r>
          </a:p>
        </p:txBody>
      </p:sp>
      <p:pic>
        <p:nvPicPr>
          <p:cNvPr id="3" name="Picture 2" descr="Young businessman using phone">
            <a:extLst>
              <a:ext uri="{FF2B5EF4-FFF2-40B4-BE49-F238E27FC236}">
                <a16:creationId xmlns:a16="http://schemas.microsoft.com/office/drawing/2014/main" id="{5D0E758B-935F-C1F6-41A3-6DB8757FB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423" y="1371600"/>
            <a:ext cx="1587457" cy="43891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E826F41-3309-BF5A-5966-9437FEBA2BF9}"/>
              </a:ext>
            </a:extLst>
          </p:cNvPr>
          <p:cNvSpPr txBox="1"/>
          <p:nvPr/>
        </p:nvSpPr>
        <p:spPr>
          <a:xfrm>
            <a:off x="4950932" y="1550223"/>
            <a:ext cx="66850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Базовите функционалности, които бизнес приложението трябва да има са: </a:t>
            </a:r>
          </a:p>
          <a:p>
            <a:pPr marL="514350" indent="-514350">
              <a:buAutoNum type="arabicPeriod"/>
            </a:pPr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Създаването на обява за кола</a:t>
            </a:r>
          </a:p>
          <a:p>
            <a:pPr marL="514350" indent="-514350">
              <a:buAutoNum type="arabicPeriod"/>
            </a:pPr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Лист на обяви с филтър за търсене</a:t>
            </a:r>
          </a:p>
          <a:p>
            <a:pPr marL="514350" indent="-514350">
              <a:buAutoNum type="arabicPeriod"/>
            </a:pPr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Панел за управление на превозните средства</a:t>
            </a:r>
          </a:p>
          <a:p>
            <a:pPr marL="514350" indent="-514350">
              <a:buAutoNum type="arabicPeriod"/>
            </a:pPr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Панел за управление на наеми</a:t>
            </a:r>
            <a:endParaRPr lang="en-BG" sz="32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253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35A424-20F3-9C72-74CF-E528899F0C06}"/>
              </a:ext>
            </a:extLst>
          </p:cNvPr>
          <p:cNvSpPr txBox="1"/>
          <p:nvPr/>
        </p:nvSpPr>
        <p:spPr>
          <a:xfrm>
            <a:off x="4126574" y="273385"/>
            <a:ext cx="47431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A22E43"/>
                </a:solidFill>
                <a:latin typeface="Bahnschrift" panose="020B0502040204020203" pitchFamily="34" charset="0"/>
              </a:rPr>
              <a:t>Проектно решение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644A41E-46AB-6DBC-F741-DCE261186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2746" y="1254656"/>
            <a:ext cx="5119254" cy="51441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AC108B-11D5-5EEC-9B39-83A25F621E8E}"/>
              </a:ext>
            </a:extLst>
          </p:cNvPr>
          <p:cNvSpPr txBox="1"/>
          <p:nvPr/>
        </p:nvSpPr>
        <p:spPr>
          <a:xfrm>
            <a:off x="1788425" y="1437536"/>
            <a:ext cx="51332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200" dirty="0">
                <a:solidFill>
                  <a:srgbClr val="A22E43"/>
                </a:solidFill>
                <a:latin typeface="Bahnschrift" panose="020B0502040204020203" pitchFamily="34" charset="0"/>
              </a:rPr>
              <a:t>С инициализирането на проекта, заедно с прикачения към него скрипт за базата данни, приложението е в състояние, изчакващо създаването на администраторски потребител.</a:t>
            </a:r>
            <a:endParaRPr lang="en-BG" sz="32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619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AC108B-11D5-5EEC-9B39-83A25F621E8E}"/>
              </a:ext>
            </a:extLst>
          </p:cNvPr>
          <p:cNvSpPr txBox="1"/>
          <p:nvPr/>
        </p:nvSpPr>
        <p:spPr>
          <a:xfrm>
            <a:off x="2378361" y="5714569"/>
            <a:ext cx="83879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>
                <a:solidFill>
                  <a:srgbClr val="A22E43"/>
                </a:solidFill>
                <a:latin typeface="Bahnschrift" panose="020B0502040204020203" pitchFamily="34" charset="0"/>
              </a:rPr>
              <a:t>Със създаването на профил потребителят бива изпратен към екрана, който служи за преглед на неговите коли. Чрез бутон </a:t>
            </a:r>
            <a:r>
              <a:rPr lang="en-US" sz="2000" dirty="0">
                <a:solidFill>
                  <a:srgbClr val="A22E43"/>
                </a:solidFill>
                <a:latin typeface="Bahnschrift" panose="020B0502040204020203" pitchFamily="34" charset="0"/>
              </a:rPr>
              <a:t>CREATE </a:t>
            </a:r>
            <a:r>
              <a:rPr lang="bg-BG" sz="2000" dirty="0">
                <a:solidFill>
                  <a:srgbClr val="A22E43"/>
                </a:solidFill>
                <a:latin typeface="Bahnschrift" panose="020B0502040204020203" pitchFamily="34" charset="0"/>
              </a:rPr>
              <a:t>става създаването на обява</a:t>
            </a:r>
            <a:r>
              <a:rPr lang="en-US" sz="2000" dirty="0">
                <a:solidFill>
                  <a:srgbClr val="A22E43"/>
                </a:solidFill>
                <a:latin typeface="Bahnschrift" panose="020B0502040204020203" pitchFamily="34" charset="0"/>
              </a:rPr>
              <a:t>.</a:t>
            </a:r>
            <a:endParaRPr lang="en-BG" sz="20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3" name="Picture 2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F2A25388-C4C1-CFBF-103F-C53F94EDF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145" y="0"/>
            <a:ext cx="10038735" cy="55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895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AC108B-11D5-5EEC-9B39-83A25F621E8E}"/>
              </a:ext>
            </a:extLst>
          </p:cNvPr>
          <p:cNvSpPr txBox="1"/>
          <p:nvPr/>
        </p:nvSpPr>
        <p:spPr>
          <a:xfrm>
            <a:off x="1896843" y="2543666"/>
            <a:ext cx="49368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Отваря се модал с форма за обявата, която трябва да бъде попълнена.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C77475D-5229-F4C0-84B1-CABCA4E86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109" y="0"/>
            <a:ext cx="53583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15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AC108B-11D5-5EEC-9B39-83A25F621E8E}"/>
              </a:ext>
            </a:extLst>
          </p:cNvPr>
          <p:cNvSpPr txBox="1"/>
          <p:nvPr/>
        </p:nvSpPr>
        <p:spPr>
          <a:xfrm>
            <a:off x="1295411" y="2558415"/>
            <a:ext cx="49368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Направена е пряка интеграция с приложно-програмния интерфейс на </a:t>
            </a:r>
            <a:r>
              <a:rPr lang="en-US" sz="2800" dirty="0">
                <a:solidFill>
                  <a:srgbClr val="A22E43"/>
                </a:solidFill>
                <a:latin typeface="Bahnschrift" panose="020B0502040204020203" pitchFamily="34" charset="0"/>
              </a:rPr>
              <a:t>Google Maps </a:t>
            </a:r>
            <a:r>
              <a:rPr lang="bg-BG" sz="2800" dirty="0">
                <a:solidFill>
                  <a:srgbClr val="A22E43"/>
                </a:solidFill>
                <a:latin typeface="Bahnschrift" panose="020B0502040204020203" pitchFamily="34" charset="0"/>
              </a:rPr>
              <a:t>с цел избор на точния адрес за взимане на автомобила.</a:t>
            </a:r>
            <a:endParaRPr lang="en-BG" sz="2800" dirty="0">
              <a:solidFill>
                <a:srgbClr val="A22E43"/>
              </a:solidFill>
              <a:latin typeface="Bahnschrift" panose="020B0502040204020203" pitchFamily="34" charset="0"/>
            </a:endParaRPr>
          </a:p>
        </p:txBody>
      </p:sp>
      <p:pic>
        <p:nvPicPr>
          <p:cNvPr id="3" name="Picture 2" descr="Graphical user interface, application, map&#10;&#10;Description automatically generated">
            <a:extLst>
              <a:ext uri="{FF2B5EF4-FFF2-40B4-BE49-F238E27FC236}">
                <a16:creationId xmlns:a16="http://schemas.microsoft.com/office/drawing/2014/main" id="{FCAD960F-E4BA-C499-C746-3CD29335A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497" y="0"/>
            <a:ext cx="5823503" cy="6858000"/>
          </a:xfrm>
          <a:prstGeom prst="rect">
            <a:avLst/>
          </a:prstGeom>
        </p:spPr>
      </p:pic>
      <p:pic>
        <p:nvPicPr>
          <p:cNvPr id="5" name="Picture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A3016CE9-C16D-B5A2-7AAD-E6B6A3D82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300" y="205454"/>
            <a:ext cx="43307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71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541</Words>
  <Application>Microsoft Macintosh PowerPoint</Application>
  <PresentationFormat>Widescreen</PresentationFormat>
  <Paragraphs>37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Bahnschrift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Aleksandar Petrov</dc:creator>
  <cp:lastModifiedBy>Aleksandar Petrov</cp:lastModifiedBy>
  <cp:revision>5</cp:revision>
  <dcterms:created xsi:type="dcterms:W3CDTF">2022-06-16T14:44:20Z</dcterms:created>
  <dcterms:modified xsi:type="dcterms:W3CDTF">2022-06-16T19:45:39Z</dcterms:modified>
</cp:coreProperties>
</file>

<file path=docProps/thumbnail.jpeg>
</file>